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56" r:id="rId3"/>
    <p:sldId id="257" r:id="rId4"/>
    <p:sldId id="269" r:id="rId5"/>
    <p:sldId id="265" r:id="rId6"/>
    <p:sldId id="270" r:id="rId7"/>
    <p:sldId id="271" r:id="rId8"/>
    <p:sldId id="258" r:id="rId9"/>
    <p:sldId id="259" r:id="rId10"/>
    <p:sldId id="261" r:id="rId11"/>
    <p:sldId id="262" r:id="rId12"/>
    <p:sldId id="272" r:id="rId13"/>
    <p:sldId id="263" r:id="rId14"/>
    <p:sldId id="264" r:id="rId15"/>
    <p:sldId id="266" r:id="rId16"/>
    <p:sldId id="267" r:id="rId17"/>
    <p:sldId id="275" r:id="rId18"/>
    <p:sldId id="260" r:id="rId19"/>
    <p:sldId id="268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9999"/>
    <a:srgbClr val="33CCCC"/>
    <a:srgbClr val="FFFFCC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5" autoAdjust="0"/>
    <p:restoredTop sz="66628" autoAdjust="0"/>
  </p:normalViewPr>
  <p:slideViewPr>
    <p:cSldViewPr snapToGrid="0">
      <p:cViewPr varScale="1">
        <p:scale>
          <a:sx n="78" d="100"/>
          <a:sy n="78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7F7DD-188A-447E-B972-AEA535741ED8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4C7AC-CFDE-4763-8601-693C3D059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19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4C7AC-CFDE-4763-8601-693C3D0598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75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Generator is Responsible for Application, Operation, and Closure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Landowner</a:t>
            </a:r>
            <a:r>
              <a:rPr lang="en-US" baseline="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consent is required so this needs to be addressed during the planning process.  State Lands (additional permitting), tribal lands, city.</a:t>
            </a:r>
          </a:p>
          <a:p>
            <a:r>
              <a:rPr lang="en-US" baseline="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Contacting the community is important and starts with early planning.  This may also provide opportunities for in kind services and agreements.  Respectful to the community.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prstClr val="black"/>
                </a:solidFill>
              </a:rPr>
              <a:t>Authorizations will be issued under Alaska Statute (AS) 46.03.100(d).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82E37-FC7E-41D9-8350-7D3F3F32BA0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61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Landowner consent – We’ve got a form for that!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4C7AC-CFDE-4763-8601-693C3D0598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67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Generator is Responsible for Application, Operation, and Closure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Landowner</a:t>
            </a:r>
            <a:r>
              <a:rPr lang="en-US" baseline="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consent is required so this needs to be addressed during the planning process.  State Lands (additional permitting), tribal lands, city.</a:t>
            </a:r>
          </a:p>
          <a:p>
            <a:r>
              <a:rPr lang="en-US" baseline="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Contacting the community is important and starts with early planning.  This may also provide opportunities for in kind services and agreements.  Respectful to the community.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prstClr val="black"/>
                </a:solidFill>
              </a:rPr>
              <a:t>Authorizations will be issued under Alaska Statute (AS) 46.03.100(d).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82E37-FC7E-41D9-8350-7D3F3F32BA0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95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 permitting to the one-time</a:t>
            </a:r>
            <a:r>
              <a:rPr lang="en-US" baseline="0" dirty="0" smtClean="0"/>
              <a:t> C&amp;D – includes some other Asbestos specific conditions.  Only necessary for friable asbestos (RACM).  Non-RACM can be disposed in the C&amp;D monofill if managed properly.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4C7AC-CFDE-4763-8601-693C3D0598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66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option could be feasible</a:t>
            </a:r>
            <a:r>
              <a:rPr lang="en-US" baseline="0" dirty="0" smtClean="0"/>
              <a:t> if multiple construction and demolition projects are anticipated in a region that has access to the proposed </a:t>
            </a:r>
            <a:r>
              <a:rPr lang="en-US" baseline="0" dirty="0" err="1" smtClean="0"/>
              <a:t>monofill</a:t>
            </a:r>
            <a:r>
              <a:rPr lang="en-US" baseline="0" dirty="0" smtClean="0"/>
              <a:t>.  Coordination with tribal/city councils, contractors, and ADEC may identify the need of an inert waste </a:t>
            </a:r>
            <a:r>
              <a:rPr lang="en-US" baseline="0" dirty="0" err="1" smtClean="0"/>
              <a:t>monofill</a:t>
            </a:r>
            <a:r>
              <a:rPr lang="en-US" baseline="0" dirty="0" smtClean="0"/>
              <a:t> in a certain area.  It is possible to obtain an inert waste monofill permit but the other options are usually more feasible for the C &amp; D Debris generated from rural projects.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54A27-6C6A-4617-B705-9449D219143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75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Much more complex</a:t>
            </a:r>
            <a:r>
              <a:rPr lang="en-US" baseline="0" dirty="0" smtClean="0"/>
              <a:t> permit and requires significant lead time for design, review, public notice, comment response,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4C7AC-CFDE-4763-8601-693C3D05989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57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types of waste are exempt from SW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regs</a:t>
            </a:r>
            <a:r>
              <a:rPr lang="en-US" baseline="0" dirty="0" smtClean="0"/>
              <a:t> and do not require disposal in permitted landfill</a:t>
            </a:r>
          </a:p>
          <a:p>
            <a:r>
              <a:rPr lang="en-US" dirty="0" smtClean="0">
                <a:effectLst/>
              </a:rPr>
              <a:t>These wastes include:</a:t>
            </a:r>
          </a:p>
          <a:p>
            <a:r>
              <a:rPr lang="en-US" dirty="0" smtClean="0">
                <a:effectLst/>
              </a:rPr>
              <a:t>Uncontaminated dirt, rocks, and soil;</a:t>
            </a:r>
          </a:p>
          <a:p>
            <a:r>
              <a:rPr lang="en-US" dirty="0" smtClean="0">
                <a:effectLst/>
              </a:rPr>
              <a:t>Tree limbs, stumps, foliage, and other woody debris;</a:t>
            </a:r>
          </a:p>
          <a:p>
            <a:r>
              <a:rPr lang="en-US" dirty="0" smtClean="0">
                <a:effectLst/>
              </a:rPr>
              <a:t>Unpainted bricks, mortar, Portland cement type concrete (including reinforcing steel that cannot be easily removed);</a:t>
            </a:r>
          </a:p>
          <a:p>
            <a:r>
              <a:rPr lang="en-US" dirty="0" smtClean="0">
                <a:effectLst/>
              </a:rPr>
              <a:t>Glass crushed to less than ¾-inch minus;</a:t>
            </a:r>
          </a:p>
          <a:p>
            <a:r>
              <a:rPr lang="en-US" dirty="0" smtClean="0">
                <a:effectLst/>
              </a:rPr>
              <a:t>Crushed asphalt, but </a:t>
            </a:r>
            <a:r>
              <a:rPr lang="en-US" b="1" i="1" dirty="0" smtClean="0">
                <a:effectLst/>
              </a:rPr>
              <a:t>only</a:t>
            </a:r>
            <a:r>
              <a:rPr lang="en-US" dirty="0" smtClean="0">
                <a:effectLst/>
              </a:rPr>
              <a:t> if the product is used: </a:t>
            </a:r>
          </a:p>
          <a:p>
            <a:pPr lvl="1"/>
            <a:r>
              <a:rPr lang="en-US" dirty="0" smtClean="0">
                <a:effectLst/>
              </a:rPr>
              <a:t>As fill material for a building pad or parking area;</a:t>
            </a:r>
          </a:p>
          <a:p>
            <a:pPr lvl="1"/>
            <a:r>
              <a:rPr lang="en-US" dirty="0" smtClean="0">
                <a:effectLst/>
              </a:rPr>
              <a:t>As road base beneath a parking area or road;</a:t>
            </a:r>
          </a:p>
          <a:p>
            <a:pPr lvl="1"/>
            <a:r>
              <a:rPr lang="en-US" dirty="0" smtClean="0">
                <a:effectLst/>
              </a:rPr>
              <a:t>As pavement on a building pad, parking area, or road; or,</a:t>
            </a:r>
          </a:p>
          <a:p>
            <a:pPr lvl="1"/>
            <a:r>
              <a:rPr lang="en-US" dirty="0" smtClean="0">
                <a:effectLst/>
              </a:rPr>
              <a:t>As a material to construct a containment berm for a tank farm</a:t>
            </a:r>
          </a:p>
          <a:p>
            <a:r>
              <a:rPr lang="en-US" b="1" dirty="0" smtClean="0">
                <a:effectLst/>
              </a:rPr>
              <a:t>The person disposing of exempt solid waste must comply with the following requirements: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The exempt waste may not be mixed with non-exempt waste.</a:t>
            </a:r>
          </a:p>
          <a:p>
            <a:r>
              <a:rPr lang="en-US" dirty="0" smtClean="0">
                <a:effectLst/>
              </a:rPr>
              <a:t>The waste may not cause a public nuisance, environmental problem, or a threat to public health, safety, or welfare.</a:t>
            </a:r>
          </a:p>
          <a:p>
            <a:r>
              <a:rPr lang="en-US" dirty="0" smtClean="0">
                <a:effectLst/>
              </a:rPr>
              <a:t>The exempt waste may not be placed in surface water (creeks, ponds, etc.) without approval from other appropriate regulatory agencies.</a:t>
            </a:r>
          </a:p>
          <a:p>
            <a:r>
              <a:rPr lang="en-US" dirty="0" smtClean="0">
                <a:effectLst/>
              </a:rPr>
              <a:t>The exempt waste may not be placed without landowner approval.</a:t>
            </a:r>
          </a:p>
          <a:p>
            <a:r>
              <a:rPr lang="en-US" b="1" dirty="0" smtClean="0">
                <a:effectLst/>
              </a:rPr>
              <a:t>Note: </a:t>
            </a:r>
            <a:r>
              <a:rPr lang="en-US" dirty="0" smtClean="0">
                <a:effectLst/>
              </a:rPr>
              <a:t>Most construction and demolition debris including dimensional lumber, regardless of treatment, are </a:t>
            </a:r>
            <a:r>
              <a:rPr lang="en-US" i="1" dirty="0" smtClean="0">
                <a:effectLst/>
              </a:rPr>
              <a:t>NOT EXEMPT WASTES</a:t>
            </a:r>
            <a:r>
              <a:rPr lang="en-US" dirty="0" smtClean="0">
                <a:effectLst/>
              </a:rPr>
              <a:t>. These wastes must be disposed at a permitted facility.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4C7AC-CFDE-4763-8601-693C3D05989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45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4C7AC-CFDE-4763-8601-693C3D05989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06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Mention:</a:t>
            </a:r>
          </a:p>
          <a:p>
            <a:r>
              <a:rPr lang="en-US" dirty="0" smtClean="0"/>
              <a:t>Guidance</a:t>
            </a:r>
            <a:r>
              <a:rPr lang="en-US" baseline="0" dirty="0" smtClean="0"/>
              <a:t> page – C&amp;D, Asbestos, other disposal topics.</a:t>
            </a:r>
          </a:p>
          <a:p>
            <a:r>
              <a:rPr lang="en-US" baseline="0" smtClean="0"/>
              <a:t>Rural Contacts </a:t>
            </a:r>
            <a:endParaRPr lang="en-US" baseline="0" dirty="0" smtClean="0"/>
          </a:p>
          <a:p>
            <a:r>
              <a:rPr lang="en-US" baseline="0" dirty="0" smtClean="0"/>
              <a:t>Letter to Contractors – Enforcing against contractors using unpermitted landfills.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4C7AC-CFDE-4763-8601-693C3D05989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892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4C7AC-CFDE-4763-8601-693C3D05989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4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Space is</a:t>
            </a:r>
            <a:r>
              <a:rPr lang="en-US" baseline="0" dirty="0" smtClean="0"/>
              <a:t> money.  It can be very expensive to build a new landfill so it might not be economical to use up a lot of space even with heavy tipping fees.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Give examples of C&amp;D and what is not C&amp;D</a:t>
            </a:r>
          </a:p>
          <a:p>
            <a:endParaRPr lang="en-US" baseline="0" dirty="0" smtClean="0"/>
          </a:p>
          <a:p>
            <a:r>
              <a:rPr lang="en-US" baseline="0" dirty="0" smtClean="0"/>
              <a:t>2 to 4 million to build a new landfill. Takes about 5 years for funding and additional time to build landfill after funding is received.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54A27-6C6A-4617-B705-9449D219143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198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Limited heavy equipment</a:t>
            </a:r>
            <a:r>
              <a:rPr lang="en-US" baseline="0" dirty="0" smtClean="0"/>
              <a:t> for compaction</a:t>
            </a:r>
          </a:p>
          <a:p>
            <a:r>
              <a:rPr lang="en-US" baseline="0" dirty="0" smtClean="0"/>
              <a:t>Metals backhauls are less frequent with low prices</a:t>
            </a:r>
          </a:p>
          <a:p>
            <a:endParaRPr lang="en-US" baseline="0" dirty="0" smtClean="0"/>
          </a:p>
          <a:p>
            <a:r>
              <a:rPr lang="en-US" dirty="0" smtClean="0"/>
              <a:t>barges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4C7AC-CFDE-4763-8601-693C3D0598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94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a commercial entity, you must follow</a:t>
            </a:r>
            <a:r>
              <a:rPr lang="en-US" baseline="0" dirty="0" smtClean="0"/>
              <a:t> the RCRA requirements for determining your generator status and requirements for disposal.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 COMMERCIAL or INSTITUTIONAL HAZARDOUS WASTE MAY BE DISPOSED IN A CLASS III LANDFILL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9FD9D-0995-40E6-9C79-AA1DE58A93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71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Some</a:t>
            </a:r>
            <a:r>
              <a:rPr lang="en-US" baseline="0" dirty="0" smtClean="0"/>
              <a:t> Private C&amp;D Monofills in the State – most are on the road system</a:t>
            </a:r>
          </a:p>
          <a:p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Shipping Waste out is costly……However, You must remove and ship out ALL asbestos (even non-friable) &amp; Hazardous waste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Make sure a landfill has a CURRENT Permit – call to confirm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Talk about Contractor Letter and enforcement campaign for illegal</a:t>
            </a:r>
            <a:r>
              <a:rPr lang="en-US" baseline="0" dirty="0" smtClean="0"/>
              <a:t> disposal.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Work with the community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4C7AC-CFDE-4763-8601-693C3D0598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53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4C7AC-CFDE-4763-8601-693C3D0598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34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Expect</a:t>
            </a:r>
            <a:r>
              <a:rPr lang="en-US" baseline="0" dirty="0" smtClean="0"/>
              <a:t> in kind services but can’t require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4C7AC-CFDE-4763-8601-693C3D0598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78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Municipal</a:t>
            </a:r>
            <a:r>
              <a:rPr lang="en-US" baseline="0" dirty="0" smtClean="0"/>
              <a:t> landfills and existing monofills MAY accept your waste but are not required to.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Many municipal landfills only accept waste from their area, or charge a premium for outside waste.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useful option for some contractors has been the one-time asbestos or C&amp;D monofill, which we will discuss in detail in a few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4C7AC-CFDE-4763-8601-693C3D0598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85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all about working UP</a:t>
            </a:r>
            <a:r>
              <a:rPr lang="en-US" baseline="0" dirty="0" smtClean="0"/>
              <a:t> FRONT with the community.  If you wait until you are on the job, waste issues may hold up completing the project.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Ask about their needs at the landfill, and how you can help make improvements while you are there – you can also contact the ADEC site manager to discuss landfill issues, and they can provide assistance in working with the community.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9FD9D-0995-40E6-9C79-AA1DE58A93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23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1886-2B22-42ED-8965-0BBF75EDB88C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CE75-FA74-40AE-B0B3-8ED8512A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1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1886-2B22-42ED-8965-0BBF75EDB88C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CE75-FA74-40AE-B0B3-8ED8512A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9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1886-2B22-42ED-8965-0BBF75EDB88C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CE75-FA74-40AE-B0B3-8ED8512A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51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3D8D-3056-484C-BCFD-67B3F0EC0115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10/24/2016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28D1E-5B1F-4057-8FD3-A3C217462B59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93290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3D8D-3056-484C-BCFD-67B3F0EC0115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10/24/2016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28D1E-5B1F-4057-8FD3-A3C217462B59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60999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3D8D-3056-484C-BCFD-67B3F0EC0115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10/24/2016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28D1E-5B1F-4057-8FD3-A3C217462B59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10756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3D8D-3056-484C-BCFD-67B3F0EC0115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10/24/2016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28D1E-5B1F-4057-8FD3-A3C217462B59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935724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3D8D-3056-484C-BCFD-67B3F0EC0115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10/24/2016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28D1E-5B1F-4057-8FD3-A3C217462B59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972760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3D8D-3056-484C-BCFD-67B3F0EC0115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10/24/2016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28D1E-5B1F-4057-8FD3-A3C217462B59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86198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3D8D-3056-484C-BCFD-67B3F0EC0115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10/24/2016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28D1E-5B1F-4057-8FD3-A3C217462B59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108616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3D8D-3056-484C-BCFD-67B3F0EC0115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10/24/2016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28D1E-5B1F-4057-8FD3-A3C217462B59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44697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1886-2B22-42ED-8965-0BBF75EDB88C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CE75-FA74-40AE-B0B3-8ED8512A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16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3D8D-3056-484C-BCFD-67B3F0EC0115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10/24/2016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28D1E-5B1F-4057-8FD3-A3C217462B59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845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3D8D-3056-484C-BCFD-67B3F0EC0115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10/24/2016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28D1E-5B1F-4057-8FD3-A3C217462B59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44892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3D8D-3056-484C-BCFD-67B3F0EC0115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10/24/2016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28D1E-5B1F-4057-8FD3-A3C217462B59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4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3D8D-3056-484C-BCFD-67B3F0EC0115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10/24/2016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28D1E-5B1F-4057-8FD3-A3C217462B59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9163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3D8D-3056-484C-BCFD-67B3F0EC0115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10/24/2016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28D1E-5B1F-4057-8FD3-A3C217462B59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91493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3D8D-3056-484C-BCFD-67B3F0EC0115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10/24/2016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28D1E-5B1F-4057-8FD3-A3C217462B59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87995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3D8D-3056-484C-BCFD-67B3F0EC0115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10/24/2016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28D1E-5B1F-4057-8FD3-A3C217462B59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718934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3D8D-3056-484C-BCFD-67B3F0EC0115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10/24/2016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28D1E-5B1F-4057-8FD3-A3C217462B59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717886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3D8D-3056-484C-BCFD-67B3F0EC0115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10/24/2016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28D1E-5B1F-4057-8FD3-A3C217462B59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1338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1886-2B22-42ED-8965-0BBF75EDB88C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CE75-FA74-40AE-B0B3-8ED8512A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4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1886-2B22-42ED-8965-0BBF75EDB88C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CE75-FA74-40AE-B0B3-8ED8512A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6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1886-2B22-42ED-8965-0BBF75EDB88C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CE75-FA74-40AE-B0B3-8ED8512A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5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1886-2B22-42ED-8965-0BBF75EDB88C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CE75-FA74-40AE-B0B3-8ED8512A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94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1886-2B22-42ED-8965-0BBF75EDB88C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CE75-FA74-40AE-B0B3-8ED8512A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82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1886-2B22-42ED-8965-0BBF75EDB88C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CE75-FA74-40AE-B0B3-8ED8512A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39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1886-2B22-42ED-8965-0BBF75EDB88C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CE75-FA74-40AE-B0B3-8ED8512A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17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3366"/>
            </a:gs>
            <a:gs pos="100000">
              <a:srgbClr val="00808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61886-2B22-42ED-8965-0BBF75EDB88C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CCE75-FA74-40AE-B0B3-8ED8512A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9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3366"/>
            </a:gs>
            <a:gs pos="100000">
              <a:srgbClr val="00808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B0E3D8D-3056-484C-BCFD-67B3F0EC0115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10/24/2016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E528D1E-5B1F-4057-8FD3-A3C217462B59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80529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099" y="556054"/>
            <a:ext cx="8421128" cy="35841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Sustainable </a:t>
            </a:r>
            <a:br>
              <a:rPr lang="en-US" sz="5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</a:br>
            <a:r>
              <a:rPr lang="en-US" sz="5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Solid Waste Management</a:t>
            </a:r>
            <a:br>
              <a:rPr lang="en-US" sz="5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</a:br>
            <a:r>
              <a:rPr lang="en-US" sz="5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 in Rural Construction</a:t>
            </a:r>
            <a:endParaRPr lang="en-US" sz="5400" b="1" dirty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85910"/>
            <a:ext cx="9144000" cy="186667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Environmentally </a:t>
            </a:r>
            <a:r>
              <a:rPr lang="en-US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Sustainable </a:t>
            </a:r>
            <a:endParaRPr lang="en-US" b="1" i="1" dirty="0" smtClean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Cold </a:t>
            </a:r>
            <a:r>
              <a:rPr lang="en-US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Regions Construction </a:t>
            </a:r>
            <a:r>
              <a:rPr lang="en-US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Practices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October 31, 2016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Presented by ADEC Solid Waste Program</a:t>
            </a:r>
            <a:endParaRPr 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98" y="556054"/>
            <a:ext cx="1752557" cy="175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56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4484" y="484925"/>
            <a:ext cx="7818682" cy="8408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One-Time Inert Waste </a:t>
            </a:r>
            <a:r>
              <a:rPr lang="en-US" sz="36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Monofill</a:t>
            </a:r>
            <a:endParaRPr lang="en-US" sz="3600" b="1" dirty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4484" y="1549614"/>
            <a:ext cx="7681669" cy="4937978"/>
          </a:xfrm>
        </p:spPr>
        <p:txBody>
          <a:bodyPr>
            <a:no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Conditional Authorization:</a:t>
            </a:r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Location</a:t>
            </a:r>
            <a:endParaRPr 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9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Remote area with no year-round ground access to a major road system</a:t>
            </a: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No reasonable access to an existing permitted landfill – or the landfill refused to accept the waste (proof)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90000"/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pPr marL="685800" lvl="1" indent="-342900">
              <a:lnSpc>
                <a:spcPct val="100000"/>
              </a:lnSpc>
            </a:pPr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32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484" y="1577388"/>
            <a:ext cx="50057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90000"/>
            </a:pPr>
            <a:r>
              <a:rPr 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Location</a:t>
            </a: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90000"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Disposal 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Site must meet </a:t>
            </a: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regulatory requirements 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(Slope, Unstable Soils, Wetlands, Flooding, Washout)</a:t>
            </a: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Landowner Consent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534484" y="484925"/>
            <a:ext cx="7818682" cy="8408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One-Time Inert Waste Monofill</a:t>
            </a:r>
            <a:endParaRPr lang="en-US" sz="3600" b="1" dirty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25975">
            <a:off x="5382701" y="3194660"/>
            <a:ext cx="2429227" cy="3105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0710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1187" y="403054"/>
            <a:ext cx="8145614" cy="990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One-Time Inert Waste Monofill</a:t>
            </a:r>
            <a:endParaRPr lang="en-US" sz="3600" dirty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3544" y="1393653"/>
            <a:ext cx="8145614" cy="4821795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Waste</a:t>
            </a:r>
          </a:p>
          <a:p>
            <a:pPr marL="457200" lvl="1" indent="-222250">
              <a:buClrTx/>
              <a:buSzPct val="90000"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Generated locally – not more than 25 miles</a:t>
            </a:r>
          </a:p>
          <a:p>
            <a:pPr marL="457200" lvl="1" indent="-222250">
              <a:buClrTx/>
              <a:buSzPct val="90000"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Consist of building debris, non‑RACM, scrap metal, and other C&amp;D waste</a:t>
            </a:r>
          </a:p>
          <a:p>
            <a:pPr marL="457200" lvl="1" indent="-222250">
              <a:buClrTx/>
              <a:buSzPct val="90000"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Generated from a single project</a:t>
            </a:r>
          </a:p>
          <a:p>
            <a:pPr marL="457200" lvl="1" indent="-222250">
              <a:buClrTx/>
              <a:buSzPct val="90000"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&lt; 1,000 cubic yards.</a:t>
            </a:r>
          </a:p>
          <a:p>
            <a:pPr marL="0" lvl="1" indent="0">
              <a:buSzPct val="90000"/>
              <a:buNone/>
            </a:pPr>
            <a:endParaRPr lang="en-US" sz="28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pPr marL="0" lvl="1" indent="0">
              <a:buSzPct val="90000"/>
              <a:buNone/>
            </a:pPr>
            <a:r>
              <a:rPr 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Duration</a:t>
            </a:r>
            <a:endParaRPr 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pPr marL="457200" lvl="1" indent="-222250">
              <a:buClrTx/>
              <a:buSzPct val="90000"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May 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not exceed one </a:t>
            </a: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year</a:t>
            </a:r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endParaRPr lang="en-US" sz="3200" dirty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1371" y="4009892"/>
            <a:ext cx="2945487" cy="25727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9622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1187" y="1381297"/>
            <a:ext cx="8145614" cy="511569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Additional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Requirements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&lt;250 Cubic Yards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Daily Cover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Correctly Contained and Labeled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Complete/Accurate Shipment Records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Handling Policy (Prevent release of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fibers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Permanent Markers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Warning Signs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Public Access Restricted 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(Berms, Fences, Remote)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41187" y="390697"/>
            <a:ext cx="8145614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One-Time Asbestos Monofill</a:t>
            </a:r>
            <a:endParaRPr lang="en-US" sz="3600" dirty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59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7071" y="516075"/>
            <a:ext cx="8147372" cy="69903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Inert Waste Monofill</a:t>
            </a:r>
            <a:endParaRPr lang="en-US" sz="3600" b="1" dirty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27071" y="1642007"/>
            <a:ext cx="8147372" cy="4305621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 be needed or desired due to:</a:t>
            </a:r>
          </a:p>
          <a:p>
            <a:pPr>
              <a:lnSpc>
                <a:spcPct val="107000"/>
              </a:lnSpc>
              <a:buClrTx/>
              <a:buSzPct val="9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Multiple projects in one location or nearby locations</a:t>
            </a:r>
          </a:p>
          <a:p>
            <a:pPr>
              <a:lnSpc>
                <a:spcPct val="107000"/>
              </a:lnSpc>
              <a:buClrTx/>
              <a:buSzPct val="9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Outside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25-mile range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</a:p>
          <a:p>
            <a:pPr indent="0">
              <a:lnSpc>
                <a:spcPct val="107000"/>
              </a:lnSpc>
              <a:buClrTx/>
              <a:buSzPct val="90000"/>
              <a:buNone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One-Time authorization</a:t>
            </a:r>
          </a:p>
          <a:p>
            <a:pPr>
              <a:lnSpc>
                <a:spcPct val="107000"/>
              </a:lnSpc>
              <a:buClrTx/>
              <a:buSzPct val="9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Waste Quantity will exceed </a:t>
            </a:r>
            <a:endParaRPr lang="en-US" dirty="0" smtClean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buClrTx/>
              <a:buSzPct val="90000"/>
              <a:buNone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1000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cubic yards</a:t>
            </a:r>
          </a:p>
          <a:p>
            <a:pPr>
              <a:lnSpc>
                <a:spcPct val="107000"/>
              </a:lnSpc>
              <a:buClrTx/>
              <a:buSzPct val="9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Multi-year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257" y="3268702"/>
            <a:ext cx="3350120" cy="2768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4820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527071" y="516075"/>
            <a:ext cx="8147372" cy="69903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Inert Waste </a:t>
            </a:r>
            <a:r>
              <a:rPr lang="en-US" sz="36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Monofill</a:t>
            </a:r>
            <a:endParaRPr lang="en-US" sz="3600" b="1" dirty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527071" y="1454007"/>
            <a:ext cx="8147372" cy="46296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Requires public notice (for permit) &amp;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Design Drawings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Operations Plan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Potential monitoring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Post-closure monitoring for minimum 5 years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site inspections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Annual Fees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Assurance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Contact ADEC!!!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4000" dirty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023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Exempt Waste</a:t>
            </a:r>
            <a:endParaRPr lang="en-US" sz="3600" b="1" dirty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Does not require disposal in permitted landfill</a:t>
            </a: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Can be used as fill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if the following requirements are met</a:t>
            </a:r>
          </a:p>
          <a:p>
            <a:pPr lvl="1"/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Cannot be mixed with non-exempt waste</a:t>
            </a:r>
          </a:p>
          <a:p>
            <a:pPr lvl="1"/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May not cause nuisance, environmental programs, or threaten public health and safety</a:t>
            </a:r>
          </a:p>
          <a:p>
            <a:pPr lvl="1"/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Cannot be placed in surface water</a:t>
            </a:r>
          </a:p>
          <a:p>
            <a:pPr lvl="1"/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Cannot be placed without landowner approval</a:t>
            </a:r>
          </a:p>
        </p:txBody>
      </p:sp>
    </p:spTree>
    <p:extLst>
      <p:ext uri="{BB962C8B-B14F-4D97-AF65-F5344CB8AC3E}">
        <p14:creationId xmlns:p14="http://schemas.microsoft.com/office/powerpoint/2010/main" val="2934407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63982"/>
            <a:ext cx="7886700" cy="8211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Other</a:t>
            </a:r>
            <a:r>
              <a:rPr lang="en-US" sz="3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Considerations</a:t>
            </a:r>
            <a:endParaRPr lang="en-US" sz="3600" dirty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46422"/>
            <a:ext cx="7886700" cy="508297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Include waste backhaul with equipment demobilization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Don’t leave excess materials unless usable and agreed to by the community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Remove or reuse ALL fluids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Wastes left behind become someone else’s problem, or </a:t>
            </a:r>
            <a:r>
              <a:rPr lang="en-US" u="sn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your return trip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Demolition – consider “de-construction” to allow community to reuse materials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196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0673" y="505579"/>
            <a:ext cx="7488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Questions?</a:t>
            </a:r>
            <a:endParaRPr lang="en-US" sz="9600" dirty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700" y="4547576"/>
            <a:ext cx="385530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Reese Thieme</a:t>
            </a:r>
          </a:p>
          <a:p>
            <a:pPr>
              <a:spcAft>
                <a:spcPts val="600"/>
              </a:spcAft>
            </a:pPr>
            <a:r>
              <a:rPr lang="en-US" sz="2400" u="sn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reese.thieme@alaska.gov</a:t>
            </a:r>
          </a:p>
          <a:p>
            <a:pPr>
              <a:spcAft>
                <a:spcPts val="600"/>
              </a:spcAft>
            </a:pPr>
            <a:r>
              <a:rPr lang="en-US" sz="2400" u="sn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9</a:t>
            </a:r>
            <a:r>
              <a:rPr 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07-269-7590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2065" y="4547576"/>
            <a:ext cx="404065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Kaylie </a:t>
            </a:r>
            <a:r>
              <a:rPr 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Holland</a:t>
            </a:r>
          </a:p>
          <a:p>
            <a:pPr>
              <a:spcAft>
                <a:spcPts val="600"/>
              </a:spcAft>
            </a:pPr>
            <a:r>
              <a:rPr lang="en-US" sz="2400" u="sn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kaylie.holland@alaska.gov</a:t>
            </a:r>
            <a:endParaRPr lang="en-US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907-269-7626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2729" y="2075239"/>
            <a:ext cx="1752557" cy="17525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0548" y="3827796"/>
            <a:ext cx="6388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ADEC Solid Waste Program</a:t>
            </a:r>
            <a:endParaRPr 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140" y="6038523"/>
            <a:ext cx="7881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Georgia" panose="02040502050405020303" pitchFamily="18" charset="0"/>
              </a:rPr>
              <a:t>d</a:t>
            </a:r>
            <a:r>
              <a:rPr lang="en-US" sz="2800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ec.alaska.gov/eh/</a:t>
            </a:r>
            <a:r>
              <a:rPr lang="en-US" sz="2800" b="1" dirty="0" err="1" smtClean="0">
                <a:solidFill>
                  <a:srgbClr val="FFC000"/>
                </a:solidFill>
                <a:latin typeface="Georgia" panose="02040502050405020303" pitchFamily="18" charset="0"/>
              </a:rPr>
              <a:t>sw</a:t>
            </a:r>
            <a:endParaRPr lang="en-US" sz="28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469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8540" y="154112"/>
            <a:ext cx="4017196" cy="156966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Georgia" panose="02040502050405020303" pitchFamily="18" charset="0"/>
              </a:rPr>
              <a:t>ADEC </a:t>
            </a:r>
          </a:p>
          <a:p>
            <a:pPr algn="ctr"/>
            <a:r>
              <a:rPr lang="en-US" sz="3200" dirty="0" smtClean="0">
                <a:solidFill>
                  <a:prstClr val="white"/>
                </a:solidFill>
                <a:latin typeface="Georgia" panose="02040502050405020303" pitchFamily="18" charset="0"/>
              </a:rPr>
              <a:t>Solid Waste Program </a:t>
            </a:r>
          </a:p>
          <a:p>
            <a:pPr algn="ctr"/>
            <a:r>
              <a:rPr lang="en-US" sz="3200" dirty="0" smtClean="0">
                <a:solidFill>
                  <a:prstClr val="white"/>
                </a:solidFill>
                <a:latin typeface="Georgia" panose="02040502050405020303" pitchFamily="18" charset="0"/>
              </a:rPr>
              <a:t>Contacts</a:t>
            </a:r>
            <a:endParaRPr lang="en-US" sz="3200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627" y="154112"/>
            <a:ext cx="156792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white"/>
                </a:solidFill>
                <a:latin typeface="Georgia" panose="02040502050405020303" pitchFamily="18" charset="0"/>
              </a:rPr>
              <a:t>Rural </a:t>
            </a:r>
          </a:p>
          <a:p>
            <a:pPr algn="ctr"/>
            <a:r>
              <a:rPr lang="en-US" sz="1600" u="sng" dirty="0" smtClean="0">
                <a:solidFill>
                  <a:prstClr val="white"/>
                </a:solidFill>
                <a:latin typeface="Georgia" panose="02040502050405020303" pitchFamily="18" charset="0"/>
              </a:rPr>
              <a:t>Landfills</a:t>
            </a:r>
            <a:endParaRPr lang="en-US" sz="1600" u="sng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247" y="2809520"/>
            <a:ext cx="1097280" cy="1096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 descr="Trisha Bower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4295" y="799729"/>
            <a:ext cx="1097280" cy="1095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2" descr="Sandi Woods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54668" y="4402924"/>
            <a:ext cx="1097280" cy="10971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23363" y="1925953"/>
            <a:ext cx="2082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white"/>
                </a:solidFill>
                <a:latin typeface="Georgia" panose="02040502050405020303" pitchFamily="18" charset="0"/>
              </a:rPr>
              <a:t>Trisha Bower</a:t>
            </a:r>
          </a:p>
          <a:p>
            <a:pPr algn="ctr"/>
            <a:r>
              <a:rPr lang="en-US" sz="1400" dirty="0" smtClean="0">
                <a:solidFill>
                  <a:prstClr val="white"/>
                </a:solidFill>
                <a:latin typeface="Georgia" panose="02040502050405020303" pitchFamily="18" charset="0"/>
              </a:rPr>
              <a:t>Northern &amp; Interior</a:t>
            </a:r>
            <a:endParaRPr lang="en-US" sz="1400" dirty="0">
              <a:solidFill>
                <a:prstClr val="white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1400" b="1" dirty="0">
                <a:solidFill>
                  <a:prstClr val="white"/>
                </a:solidFill>
                <a:latin typeface="Georgia" panose="02040502050405020303" pitchFamily="18" charset="0"/>
              </a:rPr>
              <a:t>451-2174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1498" y="3954421"/>
            <a:ext cx="20210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white"/>
                </a:solidFill>
                <a:latin typeface="Georgia" panose="02040502050405020303" pitchFamily="18" charset="0"/>
              </a:rPr>
              <a:t>Sarah Durand</a:t>
            </a:r>
          </a:p>
          <a:p>
            <a:pPr algn="ctr"/>
            <a:r>
              <a:rPr lang="en-US" sz="1400" dirty="0" smtClean="0">
                <a:solidFill>
                  <a:prstClr val="white"/>
                </a:solidFill>
                <a:latin typeface="Georgia" panose="02040502050405020303" pitchFamily="18" charset="0"/>
              </a:rPr>
              <a:t>Interior/Upper </a:t>
            </a:r>
            <a:r>
              <a:rPr lang="en-US" sz="1400" dirty="0">
                <a:solidFill>
                  <a:prstClr val="white"/>
                </a:solidFill>
                <a:latin typeface="Georgia" panose="02040502050405020303" pitchFamily="18" charset="0"/>
              </a:rPr>
              <a:t>Yukon</a:t>
            </a:r>
          </a:p>
          <a:p>
            <a:pPr algn="ctr"/>
            <a:r>
              <a:rPr lang="en-US" sz="1400" b="1" dirty="0">
                <a:solidFill>
                  <a:prstClr val="white"/>
                </a:solidFill>
                <a:latin typeface="Georgia" panose="02040502050405020303" pitchFamily="18" charset="0"/>
              </a:rPr>
              <a:t>451-2761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19129" y="5551678"/>
            <a:ext cx="20097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white"/>
                </a:solidFill>
                <a:latin typeface="Georgia" panose="02040502050405020303" pitchFamily="18" charset="0"/>
              </a:rPr>
              <a:t>Sandi Woods</a:t>
            </a:r>
          </a:p>
          <a:p>
            <a:pPr algn="ctr"/>
            <a:r>
              <a:rPr lang="en-US" sz="1400" dirty="0" smtClean="0">
                <a:solidFill>
                  <a:prstClr val="white"/>
                </a:solidFill>
                <a:latin typeface="Georgia" panose="02040502050405020303" pitchFamily="18" charset="0"/>
              </a:rPr>
              <a:t>Southeast/NW </a:t>
            </a:r>
            <a:r>
              <a:rPr lang="en-US" sz="1400" dirty="0">
                <a:solidFill>
                  <a:prstClr val="white"/>
                </a:solidFill>
                <a:latin typeface="Georgia" panose="02040502050405020303" pitchFamily="18" charset="0"/>
              </a:rPr>
              <a:t>Arctic</a:t>
            </a:r>
          </a:p>
          <a:p>
            <a:pPr algn="ctr"/>
            <a:r>
              <a:rPr lang="en-US" sz="1400" b="1" dirty="0">
                <a:solidFill>
                  <a:prstClr val="white"/>
                </a:solidFill>
                <a:latin typeface="Georgia" panose="02040502050405020303" pitchFamily="18" charset="0"/>
              </a:rPr>
              <a:t>465-5318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6425" y="6027433"/>
            <a:ext cx="24495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Georgia" panose="02040502050405020303" pitchFamily="18" charset="0"/>
              </a:rPr>
              <a:t>VACANT</a:t>
            </a:r>
          </a:p>
          <a:p>
            <a:pPr algn="ctr"/>
            <a:r>
              <a:rPr lang="en-US" sz="1400" dirty="0" smtClean="0">
                <a:solidFill>
                  <a:prstClr val="white"/>
                </a:solidFill>
                <a:latin typeface="Georgia" panose="02040502050405020303" pitchFamily="18" charset="0"/>
              </a:rPr>
              <a:t>Kuskokwim/Aleutians </a:t>
            </a:r>
            <a:r>
              <a:rPr lang="en-US" sz="1400" dirty="0">
                <a:solidFill>
                  <a:prstClr val="white"/>
                </a:solidFill>
                <a:latin typeface="Georgia" panose="02040502050405020303" pitchFamily="18" charset="0"/>
              </a:rPr>
              <a:t>East</a:t>
            </a:r>
          </a:p>
          <a:p>
            <a:pPr algn="ctr"/>
            <a:r>
              <a:rPr lang="en-US" sz="1400" b="1" dirty="0">
                <a:solidFill>
                  <a:prstClr val="white"/>
                </a:solidFill>
                <a:latin typeface="Georgia" panose="02040502050405020303" pitchFamily="18" charset="0"/>
              </a:rPr>
              <a:t>269-7642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2083" y="2124090"/>
            <a:ext cx="1097280" cy="1097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1955275" y="3273545"/>
            <a:ext cx="2512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white"/>
                </a:solidFill>
                <a:latin typeface="Georgia" panose="02040502050405020303" pitchFamily="18" charset="0"/>
              </a:rPr>
              <a:t>Stephen Price</a:t>
            </a:r>
          </a:p>
          <a:p>
            <a:pPr algn="ctr"/>
            <a:r>
              <a:rPr lang="en-US" sz="1400" dirty="0" smtClean="0">
                <a:solidFill>
                  <a:prstClr val="white"/>
                </a:solidFill>
                <a:latin typeface="Georgia" panose="02040502050405020303" pitchFamily="18" charset="0"/>
              </a:rPr>
              <a:t>Bristol Bay, Lake &amp; Penn </a:t>
            </a:r>
            <a:endParaRPr lang="en-US" sz="1400" dirty="0">
              <a:solidFill>
                <a:prstClr val="white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1400" dirty="0">
                <a:solidFill>
                  <a:prstClr val="white"/>
                </a:solidFill>
                <a:latin typeface="Georgia" panose="02040502050405020303" pitchFamily="18" charset="0"/>
              </a:rPr>
              <a:t>Kodiak, </a:t>
            </a:r>
            <a:r>
              <a:rPr lang="en-US" sz="1400" dirty="0" smtClean="0">
                <a:solidFill>
                  <a:prstClr val="white"/>
                </a:solidFill>
                <a:latin typeface="Georgia" panose="02040502050405020303" pitchFamily="18" charset="0"/>
              </a:rPr>
              <a:t>Lower </a:t>
            </a:r>
            <a:r>
              <a:rPr lang="en-US" sz="1400" dirty="0">
                <a:solidFill>
                  <a:prstClr val="white"/>
                </a:solidFill>
                <a:latin typeface="Georgia" panose="02040502050405020303" pitchFamily="18" charset="0"/>
              </a:rPr>
              <a:t>Yukon</a:t>
            </a:r>
          </a:p>
          <a:p>
            <a:pPr algn="ctr"/>
            <a:r>
              <a:rPr lang="en-US" sz="1400" b="1" dirty="0">
                <a:solidFill>
                  <a:prstClr val="white"/>
                </a:solidFill>
                <a:latin typeface="Georgia" panose="02040502050405020303" pitchFamily="18" charset="0"/>
              </a:rPr>
              <a:t>269-7467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84917" y="98803"/>
            <a:ext cx="225943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prstClr val="white"/>
                </a:solidFill>
                <a:latin typeface="Georgia" panose="02040502050405020303" pitchFamily="18" charset="0"/>
              </a:rPr>
              <a:t>Other </a:t>
            </a:r>
          </a:p>
          <a:p>
            <a:pPr algn="ctr"/>
            <a:r>
              <a:rPr lang="en-US" u="sng" dirty="0" smtClean="0">
                <a:solidFill>
                  <a:prstClr val="white"/>
                </a:solidFill>
                <a:latin typeface="Georgia" panose="02040502050405020303" pitchFamily="18" charset="0"/>
              </a:rPr>
              <a:t>Landfills</a:t>
            </a:r>
            <a:endParaRPr lang="en-US" u="sng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68048" y="1823857"/>
            <a:ext cx="22594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  <a:latin typeface="Georgia" panose="02040502050405020303" pitchFamily="18" charset="0"/>
              </a:rPr>
              <a:t>Kaylie Holland</a:t>
            </a:r>
            <a:endParaRPr lang="en-US" sz="1400" b="1" dirty="0">
              <a:solidFill>
                <a:prstClr val="white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1200" dirty="0">
                <a:solidFill>
                  <a:prstClr val="white"/>
                </a:solidFill>
                <a:latin typeface="Georgia" panose="02040502050405020303" pitchFamily="18" charset="0"/>
              </a:rPr>
              <a:t>Large Municipal Landfills</a:t>
            </a:r>
          </a:p>
          <a:p>
            <a:pPr algn="ctr"/>
            <a:r>
              <a:rPr lang="en-US" sz="1200" dirty="0" smtClean="0">
                <a:solidFill>
                  <a:prstClr val="white"/>
                </a:solidFill>
                <a:latin typeface="Georgia" panose="02040502050405020303" pitchFamily="18" charset="0"/>
              </a:rPr>
              <a:t>Southcentral/Western</a:t>
            </a:r>
          </a:p>
          <a:p>
            <a:pPr algn="ctr"/>
            <a:r>
              <a:rPr lang="en-US" sz="1400" b="1" dirty="0" smtClean="0">
                <a:solidFill>
                  <a:prstClr val="white"/>
                </a:solidFill>
                <a:latin typeface="Georgia" panose="02040502050405020303" pitchFamily="18" charset="0"/>
              </a:rPr>
              <a:t>269-7626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11" t="12123" r="18705"/>
          <a:stretch/>
        </p:blipFill>
        <p:spPr>
          <a:xfrm>
            <a:off x="7276217" y="2763167"/>
            <a:ext cx="1095579" cy="1097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6684916" y="3861091"/>
            <a:ext cx="22594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  <a:latin typeface="Georgia" panose="02040502050405020303" pitchFamily="18" charset="0"/>
              </a:rPr>
              <a:t>Neil Lehner</a:t>
            </a:r>
            <a:endParaRPr lang="en-US" sz="1400" b="1" dirty="0">
              <a:solidFill>
                <a:prstClr val="white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1200" dirty="0" smtClean="0">
                <a:solidFill>
                  <a:prstClr val="white"/>
                </a:solidFill>
                <a:latin typeface="Georgia" panose="02040502050405020303" pitchFamily="18" charset="0"/>
              </a:rPr>
              <a:t>Municipal/Industrial Landfills</a:t>
            </a:r>
            <a:endParaRPr lang="en-US" sz="1200" dirty="0">
              <a:solidFill>
                <a:prstClr val="white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1200" dirty="0" smtClean="0">
                <a:solidFill>
                  <a:prstClr val="white"/>
                </a:solidFill>
                <a:latin typeface="Georgia" panose="02040502050405020303" pitchFamily="18" charset="0"/>
              </a:rPr>
              <a:t>Northern/Interior</a:t>
            </a:r>
          </a:p>
          <a:p>
            <a:pPr algn="ctr"/>
            <a:r>
              <a:rPr lang="en-US" sz="1400" b="1" dirty="0" smtClean="0">
                <a:solidFill>
                  <a:prstClr val="white"/>
                </a:solidFill>
                <a:latin typeface="Georgia" panose="02040502050405020303" pitchFamily="18" charset="0"/>
              </a:rPr>
              <a:t>451-2134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0520" y="4831479"/>
            <a:ext cx="1097280" cy="1097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6819151" y="5918441"/>
            <a:ext cx="20097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  <a:latin typeface="Georgia" panose="02040502050405020303" pitchFamily="18" charset="0"/>
              </a:rPr>
              <a:t>Reese Thieme</a:t>
            </a:r>
            <a:endParaRPr lang="en-US" sz="1400" b="1" dirty="0">
              <a:solidFill>
                <a:prstClr val="white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1200" dirty="0" smtClean="0">
                <a:solidFill>
                  <a:prstClr val="white"/>
                </a:solidFill>
                <a:latin typeface="Georgia" panose="02040502050405020303" pitchFamily="18" charset="0"/>
              </a:rPr>
              <a:t>Oil and Gas </a:t>
            </a:r>
            <a:r>
              <a:rPr lang="en-US" sz="1200" dirty="0">
                <a:solidFill>
                  <a:prstClr val="white"/>
                </a:solidFill>
                <a:latin typeface="Georgia" panose="02040502050405020303" pitchFamily="18" charset="0"/>
              </a:rPr>
              <a:t>F</a:t>
            </a:r>
            <a:r>
              <a:rPr lang="en-US" sz="1200" dirty="0" smtClean="0">
                <a:solidFill>
                  <a:prstClr val="white"/>
                </a:solidFill>
                <a:latin typeface="Georgia" panose="02040502050405020303" pitchFamily="18" charset="0"/>
              </a:rPr>
              <a:t>acilities</a:t>
            </a:r>
          </a:p>
          <a:p>
            <a:pPr algn="ctr"/>
            <a:r>
              <a:rPr lang="en-US" sz="1200" dirty="0" smtClean="0">
                <a:solidFill>
                  <a:prstClr val="white"/>
                </a:solidFill>
                <a:latin typeface="Georgia" panose="02040502050405020303" pitchFamily="18" charset="0"/>
              </a:rPr>
              <a:t>Statewide</a:t>
            </a:r>
            <a:endParaRPr lang="en-US" sz="1200" dirty="0">
              <a:solidFill>
                <a:prstClr val="white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1400" b="1" dirty="0" smtClean="0">
                <a:solidFill>
                  <a:prstClr val="white"/>
                </a:solidFill>
                <a:latin typeface="Georgia" panose="02040502050405020303" pitchFamily="18" charset="0"/>
              </a:rPr>
              <a:t>269-7590</a:t>
            </a:r>
            <a:endParaRPr lang="en-US" sz="1400" b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7725" y="2379665"/>
            <a:ext cx="23322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white"/>
                </a:solidFill>
                <a:latin typeface="Georgia" panose="02040502050405020303" pitchFamily="18" charset="0"/>
              </a:rPr>
              <a:t>Southcentral/Western</a:t>
            </a:r>
            <a:endParaRPr lang="en-US" sz="1200" dirty="0">
              <a:solidFill>
                <a:prstClr val="white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1400" dirty="0" smtClean="0">
                <a:solidFill>
                  <a:prstClr val="white"/>
                </a:solidFill>
                <a:latin typeface="Georgia" panose="02040502050405020303" pitchFamily="18" charset="0"/>
              </a:rPr>
              <a:t>Regional Manager</a:t>
            </a:r>
          </a:p>
          <a:p>
            <a:pPr algn="ctr"/>
            <a:r>
              <a:rPr lang="en-US" sz="1400" b="1" dirty="0" smtClean="0">
                <a:solidFill>
                  <a:prstClr val="white"/>
                </a:solidFill>
                <a:latin typeface="Georgia" panose="02040502050405020303" pitchFamily="18" charset="0"/>
              </a:rPr>
              <a:t>Lori Aldrich</a:t>
            </a:r>
          </a:p>
          <a:p>
            <a:pPr algn="ctr"/>
            <a:r>
              <a:rPr lang="en-US" sz="1400" b="1" dirty="0" smtClean="0">
                <a:solidFill>
                  <a:prstClr val="white"/>
                </a:solidFill>
                <a:latin typeface="Georgia" panose="02040502050405020303" pitchFamily="18" charset="0"/>
              </a:rPr>
              <a:t>269-7622</a:t>
            </a:r>
            <a:endParaRPr lang="en-US" sz="1400" b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20200" y="3444397"/>
            <a:ext cx="2565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white"/>
                </a:solidFill>
                <a:latin typeface="Georgia" panose="02040502050405020303" pitchFamily="18" charset="0"/>
              </a:rPr>
              <a:t>Northern/Interior/Southeast</a:t>
            </a:r>
            <a:endParaRPr lang="en-US" sz="1200" dirty="0">
              <a:solidFill>
                <a:prstClr val="white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1400" dirty="0" smtClean="0">
                <a:solidFill>
                  <a:prstClr val="white"/>
                </a:solidFill>
                <a:latin typeface="Georgia" panose="02040502050405020303" pitchFamily="18" charset="0"/>
              </a:rPr>
              <a:t>Regional Manager</a:t>
            </a:r>
          </a:p>
          <a:p>
            <a:pPr algn="ctr"/>
            <a:r>
              <a:rPr lang="en-US" sz="1400" b="1" dirty="0" smtClean="0">
                <a:solidFill>
                  <a:prstClr val="white"/>
                </a:solidFill>
                <a:latin typeface="Georgia" panose="02040502050405020303" pitchFamily="18" charset="0"/>
              </a:rPr>
              <a:t>Doug Buteyn</a:t>
            </a:r>
          </a:p>
          <a:p>
            <a:pPr algn="ctr"/>
            <a:r>
              <a:rPr lang="en-US" sz="1400" b="1" dirty="0" smtClean="0">
                <a:solidFill>
                  <a:prstClr val="white"/>
                </a:solidFill>
                <a:latin typeface="Georgia" panose="02040502050405020303" pitchFamily="18" charset="0"/>
              </a:rPr>
              <a:t>451-2135</a:t>
            </a:r>
            <a:endParaRPr lang="en-US" sz="1400" b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013" y="4507415"/>
            <a:ext cx="21183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Georgia" panose="02040502050405020303" pitchFamily="18" charset="0"/>
              </a:rPr>
              <a:t>General Program Info</a:t>
            </a:r>
          </a:p>
          <a:p>
            <a:pPr algn="ctr"/>
            <a:r>
              <a:rPr lang="en-US" sz="1400" b="1" dirty="0" smtClean="0">
                <a:solidFill>
                  <a:prstClr val="white"/>
                </a:solidFill>
                <a:latin typeface="Georgia" panose="02040502050405020303" pitchFamily="18" charset="0"/>
              </a:rPr>
              <a:t>Rebecca Colvin</a:t>
            </a:r>
          </a:p>
          <a:p>
            <a:pPr algn="ctr"/>
            <a:r>
              <a:rPr lang="en-US" sz="1400" b="1" dirty="0" smtClean="0">
                <a:solidFill>
                  <a:prstClr val="white"/>
                </a:solidFill>
                <a:latin typeface="Georgia" panose="02040502050405020303" pitchFamily="18" charset="0"/>
              </a:rPr>
              <a:t>269-7802</a:t>
            </a:r>
            <a:endParaRPr lang="en-US" sz="1400" b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02367" y="5354990"/>
            <a:ext cx="22006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Georgia" panose="02040502050405020303" pitchFamily="18" charset="0"/>
              </a:rPr>
              <a:t>W</a:t>
            </a:r>
            <a:r>
              <a:rPr lang="en-US" sz="1400" dirty="0" smtClean="0">
                <a:solidFill>
                  <a:prstClr val="white"/>
                </a:solidFill>
                <a:latin typeface="Georgia" panose="02040502050405020303" pitchFamily="18" charset="0"/>
              </a:rPr>
              <a:t>ater Monitoring &amp;</a:t>
            </a:r>
          </a:p>
          <a:p>
            <a:pPr algn="ctr"/>
            <a:r>
              <a:rPr lang="en-US" sz="1400" dirty="0" smtClean="0">
                <a:solidFill>
                  <a:prstClr val="white"/>
                </a:solidFill>
                <a:latin typeface="Georgia" panose="02040502050405020303" pitchFamily="18" charset="0"/>
              </a:rPr>
              <a:t>Technical Assistance</a:t>
            </a:r>
          </a:p>
          <a:p>
            <a:pPr algn="ctr"/>
            <a:r>
              <a:rPr lang="en-US" sz="1400" b="1" dirty="0" smtClean="0">
                <a:solidFill>
                  <a:prstClr val="white"/>
                </a:solidFill>
                <a:latin typeface="Georgia" panose="02040502050405020303" pitchFamily="18" charset="0"/>
              </a:rPr>
              <a:t>Marty Brewer</a:t>
            </a:r>
          </a:p>
          <a:p>
            <a:pPr algn="ctr"/>
            <a:r>
              <a:rPr lang="en-US" sz="1400" b="1" dirty="0" smtClean="0">
                <a:solidFill>
                  <a:prstClr val="white"/>
                </a:solidFill>
                <a:latin typeface="Georgia" panose="02040502050405020303" pitchFamily="18" charset="0"/>
              </a:rPr>
              <a:t>269-1099</a:t>
            </a:r>
          </a:p>
          <a:p>
            <a:pPr algn="ctr"/>
            <a:endParaRPr lang="en-US" sz="1400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65967" y="1927907"/>
            <a:ext cx="22594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prstClr val="white"/>
                </a:solidFill>
                <a:latin typeface="Georgia" panose="02040502050405020303" pitchFamily="18" charset="0"/>
              </a:rPr>
              <a:t>Statewide</a:t>
            </a:r>
            <a:endParaRPr lang="en-US" u="sng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78"/>
          <a:stretch/>
        </p:blipFill>
        <p:spPr>
          <a:xfrm>
            <a:off x="7249125" y="738887"/>
            <a:ext cx="1097280" cy="1097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65096" y="4776503"/>
            <a:ext cx="1143000" cy="1261884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?</a:t>
            </a:r>
          </a:p>
          <a:p>
            <a:pPr algn="ctr"/>
            <a:r>
              <a:rPr lang="en-US" sz="1400" b="1" dirty="0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Contact</a:t>
            </a:r>
          </a:p>
          <a:p>
            <a:pPr algn="ctr"/>
            <a:r>
              <a:rPr lang="en-US" sz="1400" b="1" dirty="0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269-7622</a:t>
            </a:r>
            <a:endParaRPr lang="en-US" sz="14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2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75" y="1002471"/>
            <a:ext cx="7839075" cy="561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endParaRPr lang="en-US" sz="15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>
              <a:lnSpc>
                <a:spcPct val="107000"/>
              </a:lnSpc>
              <a:spcAft>
                <a:spcPts val="600"/>
              </a:spcAft>
            </a:pPr>
            <a:endParaRPr lang="en-US" sz="135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600" y="507171"/>
            <a:ext cx="8192623" cy="990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Issues with C &amp; D Debris Disposal 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Rural 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Alaska</a:t>
            </a:r>
            <a:endParaRPr lang="en-US" sz="3600" dirty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4375" y="1993071"/>
            <a:ext cx="8201025" cy="42940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Generally large quantity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SzPct val="90000"/>
              <a:buNone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waste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Waste is bulky and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SzPct val="90000"/>
              <a:buNone/>
            </a:pP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harder to compact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Takes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 valuable space </a:t>
            </a:r>
            <a:endParaRPr lang="en-US" dirty="0" smtClean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SzPct val="90000"/>
              <a:buNone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landfill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267" y="1785606"/>
            <a:ext cx="4054934" cy="26406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Parallelogram 5"/>
          <p:cNvSpPr/>
          <p:nvPr/>
        </p:nvSpPr>
        <p:spPr>
          <a:xfrm rot="735225">
            <a:off x="6476012" y="2787332"/>
            <a:ext cx="1821990" cy="551244"/>
          </a:xfrm>
          <a:prstGeom prst="parallelogram">
            <a:avLst>
              <a:gd name="adj" fmla="val 50477"/>
            </a:avLst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 rot="742969">
            <a:off x="6934424" y="2878288"/>
            <a:ext cx="905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½ acre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24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18087" y="314546"/>
            <a:ext cx="8192623" cy="990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Issues with C &amp; D Debris Disposal 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Rural 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Alaska</a:t>
            </a:r>
            <a:endParaRPr lang="en-US" sz="3600" dirty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627288" y="1566314"/>
            <a:ext cx="8188557" cy="481271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en-US" b="1" cap="all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permitted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landfill or landfill won’t accept waste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Backhaul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options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limited 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Overlooking disposal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costs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project bid 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(don’t assume disposal is free)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Generator of the waste is responsible for legal disposal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062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6665" y="506638"/>
            <a:ext cx="7725357" cy="7456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Contractor Responsibilities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6664" y="1252268"/>
            <a:ext cx="8112535" cy="1425618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C000"/>
                </a:solidFill>
                <a:latin typeface="Georgia" panose="02040502050405020303" pitchFamily="18" charset="0"/>
              </a:rPr>
              <a:t>Identify </a:t>
            </a:r>
            <a:r>
              <a:rPr lang="en-US" dirty="0">
                <a:solidFill>
                  <a:srgbClr val="FFC000"/>
                </a:solidFill>
                <a:latin typeface="Georgia" panose="02040502050405020303" pitchFamily="18" charset="0"/>
              </a:rPr>
              <a:t>all potentially hazardous materials </a:t>
            </a:r>
            <a:r>
              <a:rPr lang="en-US" dirty="0" smtClean="0">
                <a:solidFill>
                  <a:srgbClr val="FFC000"/>
                </a:solidFill>
                <a:latin typeface="Georgia" panose="02040502050405020303" pitchFamily="18" charset="0"/>
              </a:rPr>
              <a:t>prior to demolition and have </a:t>
            </a:r>
            <a:r>
              <a:rPr lang="en-US" dirty="0">
                <a:solidFill>
                  <a:srgbClr val="FFC000"/>
                </a:solidFill>
                <a:latin typeface="Georgia" panose="02040502050405020303" pitchFamily="18" charset="0"/>
              </a:rPr>
              <a:t>them </a:t>
            </a:r>
            <a:r>
              <a:rPr lang="en-US" dirty="0" smtClean="0">
                <a:solidFill>
                  <a:srgbClr val="FFC000"/>
                </a:solidFill>
                <a:latin typeface="Georgia" panose="02040502050405020303" pitchFamily="18" charset="0"/>
              </a:rPr>
              <a:t>tested </a:t>
            </a:r>
            <a:r>
              <a:rPr lang="en-US" dirty="0">
                <a:solidFill>
                  <a:srgbClr val="FFC000"/>
                </a:solidFill>
                <a:latin typeface="Georgia" panose="02040502050405020303" pitchFamily="18" charset="0"/>
              </a:rPr>
              <a:t>and properly </a:t>
            </a:r>
            <a:r>
              <a:rPr lang="en-US" dirty="0" smtClean="0">
                <a:solidFill>
                  <a:srgbClr val="FFC000"/>
                </a:solidFill>
                <a:latin typeface="Georgia" panose="02040502050405020303" pitchFamily="18" charset="0"/>
              </a:rPr>
              <a:t>disposed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665" y="5197926"/>
            <a:ext cx="1895488" cy="13919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8501" y="4792862"/>
            <a:ext cx="1465965" cy="13919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1741" y="5197927"/>
            <a:ext cx="1600200" cy="13919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6959" y="4738432"/>
            <a:ext cx="2045279" cy="13919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15036" y="2561834"/>
            <a:ext cx="39650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5825" lvl="1" indent="-428625">
              <a:buFont typeface="Symbol" panose="05050102010706020507" pitchFamily="18" charset="2"/>
              <a:buChar char="¨"/>
            </a:pP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Asbestos</a:t>
            </a:r>
          </a:p>
          <a:p>
            <a:pPr marL="885825" lvl="1" indent="-428625">
              <a:buFont typeface="Symbol" panose="05050102010706020507" pitchFamily="18" charset="2"/>
              <a:buChar char="¨"/>
            </a:pP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Chipping/flaking lead-based paint</a:t>
            </a:r>
          </a:p>
          <a:p>
            <a:pPr marL="885825" lvl="1" indent="-428625">
              <a:buFont typeface="Symbol" panose="05050102010706020507" pitchFamily="18" charset="2"/>
              <a:buChar char="¨"/>
            </a:pP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Mercury switches, bulbs, thermostats &amp; electronics</a:t>
            </a:r>
          </a:p>
          <a:p>
            <a:pPr marL="885825" lvl="1" indent="-428625">
              <a:buFont typeface="Symbol" panose="05050102010706020507" pitchFamily="18" charset="2"/>
              <a:buChar char="¨"/>
            </a:pP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CFCs from appliances and aerosol </a:t>
            </a:r>
            <a:r>
              <a:rPr lang="en-US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cans</a:t>
            </a:r>
            <a:endParaRPr lang="en-US" sz="2000" dirty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89343" y="2530345"/>
            <a:ext cx="42498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5825" lvl="1" indent="-428625">
              <a:buFont typeface="Symbol" panose="05050102010706020507" pitchFamily="18" charset="2"/>
              <a:buChar char="¨"/>
            </a:pP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Radioactive smoke detectors or exit signs</a:t>
            </a:r>
          </a:p>
          <a:p>
            <a:pPr marL="885825" lvl="1" indent="-428625">
              <a:buFont typeface="Symbol" panose="05050102010706020507" pitchFamily="18" charset="2"/>
              <a:buChar char="¨"/>
            </a:pP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PCBs in transformers, lubricants, paints, and sealants</a:t>
            </a:r>
          </a:p>
          <a:p>
            <a:pPr marL="885825" lvl="1" indent="-428625">
              <a:buFont typeface="Symbol" panose="05050102010706020507" pitchFamily="18" charset="2"/>
              <a:buChar char="¨"/>
            </a:pP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Potentially toxic chemicals, cleaners, pesticides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85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726665" y="506638"/>
            <a:ext cx="7725357" cy="7456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Contractor Responsibilities</a:t>
            </a:r>
            <a:endParaRPr lang="en-US" sz="3600" b="1" dirty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726665" y="1252267"/>
            <a:ext cx="7725356" cy="536624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Know your disposal options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Community Landfill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Private Landfill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Ship all waste out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Symbol" panose="05050102010706020507" pitchFamily="18" charset="2"/>
              <a:buChar char="¨"/>
            </a:pPr>
            <a:r>
              <a:rPr lang="en-US" dirty="0">
                <a:solidFill>
                  <a:srgbClr val="FFC000"/>
                </a:solidFill>
                <a:latin typeface="Georgia" panose="02040502050405020303" pitchFamily="18" charset="0"/>
              </a:rPr>
              <a:t>ACM and CESQG waste CANNOT be disposed in a Class III Landfill – must be shipped </a:t>
            </a:r>
            <a:r>
              <a:rPr lang="en-US" dirty="0" smtClean="0">
                <a:solidFill>
                  <a:srgbClr val="FFC000"/>
                </a:solidFill>
                <a:latin typeface="Georgia" panose="02040502050405020303" pitchFamily="18" charset="0"/>
              </a:rPr>
              <a:t>out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Contact ADEC to ensure proper</a:t>
            </a:r>
          </a:p>
          <a:p>
            <a:pPr marL="223838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landfill permits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Work with the local community for mutual benefit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61620">
            <a:off x="6540411" y="3752099"/>
            <a:ext cx="1524180" cy="152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50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726665" y="506638"/>
            <a:ext cx="7725357" cy="7456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Contractor Responsibilities</a:t>
            </a:r>
            <a:endParaRPr lang="en-US" sz="3600" b="1" dirty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5322" y="1477282"/>
            <a:ext cx="7886700" cy="498883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For Sustainability, 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c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onsider: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Careful design and ordering to reduce waste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Reuse &amp; Recycling options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For Demolition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¨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Deconstruction to preserve </a:t>
            </a:r>
          </a:p>
          <a:p>
            <a:pPr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more reusable materials</a:t>
            </a:r>
          </a:p>
          <a:p>
            <a:pPr lvl="1">
              <a:buFont typeface="Symbol" panose="05050102010706020507" pitchFamily="18" charset="2"/>
              <a:buChar char="¨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Stockpiling for community </a:t>
            </a:r>
          </a:p>
          <a:p>
            <a:pPr lvl="1" indent="0">
              <a:buNone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reuse</a:t>
            </a:r>
          </a:p>
          <a:p>
            <a:pPr lvl="1">
              <a:buFont typeface="Symbol" panose="05050102010706020507" pitchFamily="18" charset="2"/>
              <a:buChar char="¨"/>
            </a:pPr>
            <a:endParaRPr lang="en-US" dirty="0" smtClean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  <a:p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5" name="Content Placeholder 6" descr="Window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63201" y="3058886"/>
            <a:ext cx="3340283" cy="29025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45303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81913"/>
            <a:ext cx="7886700" cy="80318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Community Coordination</a:t>
            </a:r>
            <a:endParaRPr lang="en-US" sz="3600" b="1" dirty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9636"/>
            <a:ext cx="7339693" cy="53783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None/>
            </a:pPr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Early communication </a:t>
            </a:r>
            <a:r>
              <a:rPr lang="en-US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is essential</a:t>
            </a:r>
            <a:endParaRPr lang="en-US" sz="3200" b="1" dirty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  <a:p>
            <a:pPr>
              <a:buSzPct val="9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Don’t assume waste will be accepted at the local landfill</a:t>
            </a:r>
          </a:p>
          <a:p>
            <a:pPr>
              <a:buSzPct val="9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Determine what restrictions exist</a:t>
            </a:r>
          </a:p>
          <a:p>
            <a:pPr lvl="1">
              <a:buSzPct val="90000"/>
              <a:buFont typeface="Symbol" panose="05050102010706020507" pitchFamily="18" charset="2"/>
              <a:buChar char="¨"/>
            </a:pP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Permit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Restrictions (e.g. No ACM)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  <a:p>
            <a:pPr lvl="1">
              <a:buSzPct val="90000"/>
              <a:buFont typeface="Symbol" panose="05050102010706020507" pitchFamily="18" charset="2"/>
              <a:buChar char="¨"/>
            </a:pP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Local Ordinances</a:t>
            </a:r>
          </a:p>
          <a:p>
            <a:pPr>
              <a:buSzPct val="9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Determine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options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  <a:p>
            <a:pPr lvl="1">
              <a:buSzPct val="90000"/>
              <a:buFont typeface="Symbol" panose="05050102010706020507" pitchFamily="18" charset="2"/>
              <a:buChar char="¨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Fees/In-Kind Services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  <a:p>
            <a:pPr lvl="1">
              <a:buSzPct val="90000"/>
              <a:buFont typeface="Symbol" panose="05050102010706020507" pitchFamily="18" charset="2"/>
              <a:buChar char="¨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Reuse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within the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community</a:t>
            </a:r>
          </a:p>
          <a:p>
            <a:pPr lvl="1">
              <a:buSzPct val="90000"/>
              <a:buFont typeface="Symbol" panose="05050102010706020507" pitchFamily="18" charset="2"/>
              <a:buChar char="¨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Backhaul/Recycle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  <a:p>
            <a:endParaRPr lang="en-US" sz="4400" dirty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 descr="TakTL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1825" y="2873828"/>
            <a:ext cx="2033525" cy="1712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Landfill Inspections 13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715812" y="4780491"/>
            <a:ext cx="2091967" cy="1610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87867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5856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C&amp;D Waste Disposal Options</a:t>
            </a:r>
            <a:endParaRPr lang="en-US" sz="3600" b="1" dirty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498" y="1341003"/>
            <a:ext cx="8157004" cy="480995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Disposal is allowed ONLY in a permitted landfill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Options for disposal include: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Class I MSWLF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Class II MSWLF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Class III MSWLF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Inert Waste </a:t>
            </a:r>
            <a:r>
              <a:rPr lang="en-US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monofill</a:t>
            </a:r>
            <a:endParaRPr lang="en-US" sz="2800" dirty="0" smtClean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Asbestos </a:t>
            </a:r>
            <a:r>
              <a:rPr lang="en-US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monofill</a:t>
            </a:r>
            <a:endParaRPr lang="en-US" sz="2800" dirty="0" smtClean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One-Time </a:t>
            </a:r>
            <a:r>
              <a:rPr lang="en-US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monofill</a:t>
            </a: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Exempt waste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Use of Class I and Class II MSWLFs requires backhaul of waste</a:t>
            </a:r>
          </a:p>
        </p:txBody>
      </p:sp>
    </p:spTree>
    <p:extLst>
      <p:ext uri="{BB962C8B-B14F-4D97-AF65-F5344CB8AC3E}">
        <p14:creationId xmlns:p14="http://schemas.microsoft.com/office/powerpoint/2010/main" val="4161938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3660" y="452788"/>
            <a:ext cx="7646658" cy="8939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C &amp; D Waste Disposal in </a:t>
            </a:r>
            <a:r>
              <a:rPr lang="en-US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a </a:t>
            </a:r>
            <a:br>
              <a:rPr lang="en-US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</a:br>
            <a:r>
              <a:rPr lang="en-US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				Class </a:t>
            </a:r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III </a:t>
            </a:r>
            <a:r>
              <a:rPr lang="en-US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MSWLF</a:t>
            </a:r>
            <a:endParaRPr lang="en-US" sz="3200" b="1" dirty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13660" y="1519695"/>
            <a:ext cx="7646658" cy="5016016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Not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required to accept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C&amp;D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Can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charge special rates for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C&amp;D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Cannot accept ANY ACM or CESQG waste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Small landfills easily overwhelmed by C&amp;D debris, so offering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in-kind services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is helpful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:</a:t>
            </a:r>
          </a:p>
          <a:p>
            <a:pPr lvl="1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Help with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obtaining landfill permit</a:t>
            </a:r>
          </a:p>
          <a:p>
            <a:pPr lvl="1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Help with landfill cleanup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&amp;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cover</a:t>
            </a:r>
          </a:p>
          <a:p>
            <a:pPr lvl="1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Shred or crush waste before it goes to the landfill</a:t>
            </a:r>
          </a:p>
          <a:p>
            <a:pPr lvl="1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Compact waste as it is placed in landfill</a:t>
            </a:r>
          </a:p>
          <a:p>
            <a:pPr lvl="1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Repair landfill access roads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91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1712</Words>
  <Application>Microsoft Office PowerPoint</Application>
  <PresentationFormat>On-screen Show (4:3)</PresentationFormat>
  <Paragraphs>282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Corbel</vt:lpstr>
      <vt:lpstr>Georgia</vt:lpstr>
      <vt:lpstr>Symbol</vt:lpstr>
      <vt:lpstr>Times New Roman</vt:lpstr>
      <vt:lpstr>Wingdings</vt:lpstr>
      <vt:lpstr>Office Theme</vt:lpstr>
      <vt:lpstr>Depth</vt:lpstr>
      <vt:lpstr>Sustainable  Solid Waste Management  in Rural Construction</vt:lpstr>
      <vt:lpstr>Issues with C &amp; D Debris Disposal  in Rural Alaska</vt:lpstr>
      <vt:lpstr>Issues with C &amp; D Debris Disposal  in Rural Alaska</vt:lpstr>
      <vt:lpstr>Contractor Responsibilities</vt:lpstr>
      <vt:lpstr>PowerPoint Presentation</vt:lpstr>
      <vt:lpstr>PowerPoint Presentation</vt:lpstr>
      <vt:lpstr>Community Coordination</vt:lpstr>
      <vt:lpstr>C&amp;D Waste Disposal Options</vt:lpstr>
      <vt:lpstr>C &amp; D Waste Disposal in a      Class III MSWLF</vt:lpstr>
      <vt:lpstr>One-Time Inert Waste Monofill</vt:lpstr>
      <vt:lpstr>PowerPoint Presentation</vt:lpstr>
      <vt:lpstr>One-Time Inert Waste Monofill</vt:lpstr>
      <vt:lpstr>PowerPoint Presentation</vt:lpstr>
      <vt:lpstr>Inert Waste Monofill</vt:lpstr>
      <vt:lpstr>PowerPoint Presentation</vt:lpstr>
      <vt:lpstr>Exempt Waste</vt:lpstr>
      <vt:lpstr>Other Considerations</vt:lpstr>
      <vt:lpstr>PowerPoint Presentation</vt:lpstr>
      <vt:lpstr>PowerPoint Presentation</vt:lpstr>
    </vt:vector>
  </TitlesOfParts>
  <Company>DEC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Buteyn, Doug</dc:creator>
  <cp:lastModifiedBy>Peebles, Kaylie</cp:lastModifiedBy>
  <cp:revision>44</cp:revision>
  <dcterms:created xsi:type="dcterms:W3CDTF">2016-09-22T21:21:52Z</dcterms:created>
  <dcterms:modified xsi:type="dcterms:W3CDTF">2016-10-24T22:32:38Z</dcterms:modified>
</cp:coreProperties>
</file>